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21CD-3197-4946-B18A-38B536FA0FC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2BD4A-7A5E-43B2-9078-688EC23CFA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21CD-3197-4946-B18A-38B536FA0FC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2BD4A-7A5E-43B2-9078-688EC23CFA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21CD-3197-4946-B18A-38B536FA0FC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2BD4A-7A5E-43B2-9078-688EC23CFA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21CD-3197-4946-B18A-38B536FA0FC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2BD4A-7A5E-43B2-9078-688EC23CFA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21CD-3197-4946-B18A-38B536FA0FC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2BD4A-7A5E-43B2-9078-688EC23CFA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21CD-3197-4946-B18A-38B536FA0FC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2BD4A-7A5E-43B2-9078-688EC23CFA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21CD-3197-4946-B18A-38B536FA0FC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2BD4A-7A5E-43B2-9078-688EC23CFA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21CD-3197-4946-B18A-38B536FA0FC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2BD4A-7A5E-43B2-9078-688EC23CFA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21CD-3197-4946-B18A-38B536FA0FC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2BD4A-7A5E-43B2-9078-688EC23CFA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21CD-3197-4946-B18A-38B536FA0FC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2BD4A-7A5E-43B2-9078-688EC23CFA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21CD-3197-4946-B18A-38B536FA0FC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2BD4A-7A5E-43B2-9078-688EC23CFA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221CD-3197-4946-B18A-38B536FA0FC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2BD4A-7A5E-43B2-9078-688EC23CFA6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404665"/>
            <a:ext cx="7772400" cy="648072"/>
          </a:xfrm>
        </p:spPr>
        <p:txBody>
          <a:bodyPr/>
          <a:lstStyle/>
          <a:p>
            <a:r>
              <a:rPr lang="it-IT" sz="3200" dirty="0" smtClean="0"/>
              <a:t>Organizzazione dei lavori: programma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8208912" cy="5184576"/>
          </a:xfrm>
        </p:spPr>
        <p:txBody>
          <a:bodyPr>
            <a:normAutofit fontScale="92500"/>
          </a:bodyPr>
          <a:lstStyle/>
          <a:p>
            <a:pPr algn="l"/>
            <a:r>
              <a:rPr lang="it-IT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Art. 23 Reg. Camera: </a:t>
            </a:r>
          </a:p>
          <a:p>
            <a:pPr algn="l"/>
            <a:r>
              <a:rPr lang="it-IT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La 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Camera organizza i propri lavori secondo il 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 della programmazione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b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it-IT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Il 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programma dei lavori 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dell'Assemblea è deliberato dalla Conferenza dei presidenti di Gruppo per un periodo di almeno due mesi e, comunque, non superiore a tre mesi. </a:t>
            </a:r>
            <a:endParaRPr lang="it-IT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3. Il Presidente della Camera convoca la Conferenza dei presidenti di Gruppo dopo aver preso gli opportuni contatti con il Presidente del Senato e con il Governo, che interviene alla riunione con un proprio </a:t>
            </a:r>
            <a:r>
              <a:rPr lang="it-IT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rappresentante….  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Il 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Governo 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comunica al Presidente della Camera e ai presidenti dei Gruppi le proprie indicazioni, in ordine di priorità, almeno due giorni prima della riunione della </a:t>
            </a:r>
            <a:r>
              <a:rPr lang="it-IT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Conferenza…</a:t>
            </a:r>
            <a:endParaRPr lang="it-IT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4. Il 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programma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predisposto sulla base delle indicazioni del Governo e delle proposte dei Gruppi, contiene l'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elenco degli argomenti 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che la Camera intende esaminare, con l'indicazione dell'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ordine di priorità 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 del periodo nel quale se ne prevede l'iscrizione all'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ordine del giorno 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dell'Assemblea. Tale indicazione è formulata in modo da garantire tempi congrui per l'esame in rapporto al tempo disponibile e alla complessità degli argomenti. </a:t>
            </a:r>
          </a:p>
          <a:p>
            <a:pPr algn="l"/>
            <a:endParaRPr lang="it-IT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./.</a:t>
            </a:r>
          </a:p>
          <a:p>
            <a:pPr>
              <a:buNone/>
            </a:pPr>
            <a:r>
              <a:rPr lang="it-IT" sz="2400" dirty="0" smtClean="0"/>
              <a:t>	</a:t>
            </a:r>
            <a:r>
              <a:rPr lang="it-IT" sz="2000" dirty="0" smtClean="0"/>
              <a:t>6</a:t>
            </a:r>
            <a:r>
              <a:rPr lang="it-IT" sz="2000" dirty="0"/>
              <a:t>. Il programma è 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approvato con il consenso dei presidenti di Gruppi </a:t>
            </a:r>
            <a:r>
              <a:rPr lang="it-IT" sz="2000" dirty="0"/>
              <a:t>la cui consistenza numerica sia complessivamente pari almeno ai 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 quarti dei componenti </a:t>
            </a:r>
            <a:r>
              <a:rPr lang="it-IT" sz="2000" dirty="0"/>
              <a:t>della Camera. In tal caso, il Presidente riserva comunque una quota del tempo disponibile agli argomenti indicati dai 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Gruppi dissenzienti</a:t>
            </a:r>
            <a:r>
              <a:rPr lang="it-IT" sz="2000" dirty="0"/>
              <a:t>, ripartendola in proporzione alla consistenza di questi. Qualora nella Conferenza dei presidenti di Gruppo non si raggiunga tale maggioranza, il programma è predisposto dal 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Presidente </a:t>
            </a:r>
            <a:r>
              <a:rPr lang="it-IT" sz="2000" dirty="0"/>
              <a:t>secondo i criteri di cui ai commi 4 e 5 e inserendo nel programma stesso le proposte dei Gruppi parlamentari, nel rispetto della riserva di tempi e di argomenti di cui all'articolo 24, comma 3, secondo periodo. </a:t>
            </a:r>
          </a:p>
          <a:p>
            <a:pPr>
              <a:buNone/>
            </a:pPr>
            <a:r>
              <a:rPr lang="it-IT" sz="2000" dirty="0" smtClean="0"/>
              <a:t>	7</a:t>
            </a:r>
            <a:r>
              <a:rPr lang="it-IT" sz="2000" dirty="0"/>
              <a:t>. Il programma formato ai sensi del comma 6 diviene definitivo dopo la comunicazione all'Assemblea</a:t>
            </a:r>
            <a:r>
              <a:rPr lang="it-IT" sz="2000" dirty="0" smtClean="0"/>
              <a:t>.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	10</a:t>
            </a:r>
            <a:r>
              <a:rPr lang="it-IT" sz="2000" dirty="0"/>
              <a:t>. Il programma dei lavori dell'Assemblea determina 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ripartizione dei tempi di lavoro dell'Assemblea e delle Commissioni </a:t>
            </a:r>
            <a:r>
              <a:rPr lang="it-IT" sz="2000" dirty="0"/>
              <a:t>per il periodo considerato.</a:t>
            </a:r>
            <a:endParaRPr lang="it-IT" sz="2000" dirty="0" smtClean="0"/>
          </a:p>
          <a:p>
            <a:pPr>
              <a:buNone/>
            </a:pP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it-IT" sz="3200" dirty="0" smtClean="0"/>
              <a:t>Organizzazione dei lavori: calendario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1800" cap="small" dirty="0"/>
              <a:t>Art. 24 </a:t>
            </a:r>
            <a:endParaRPr lang="it-IT" sz="1800" b="1" dirty="0"/>
          </a:p>
          <a:p>
            <a:pPr>
              <a:buNone/>
            </a:pPr>
            <a:r>
              <a:rPr lang="it-IT" sz="1800" dirty="0"/>
              <a:t>1. Stabilito il programma, il Presidente convoca la Conferenza dei presidenti di Gruppo per definirne le modalità e i tempi di applicazione mediante l'adozione di un </a:t>
            </a:r>
            <a:r>
              <a:rPr lang="it-IT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calendario </a:t>
            </a:r>
            <a:r>
              <a:rPr lang="it-IT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tre settimane</a:t>
            </a:r>
            <a:r>
              <a:rPr lang="it-IT" sz="1800" dirty="0"/>
              <a:t>. Il Governo, informato della riunione, vi interviene con un proprio rappresentante e comunica al Presidente della Camera e ai presidenti dei Gruppi parlamentari, con almeno ventiquattro ore di anticipo, le proprie indicazioni relativamente alle date per l'iscrizione dei vari argomenti all'ordine del giorno dell'Assemblea. </a:t>
            </a:r>
            <a:r>
              <a:rPr lang="it-IT" sz="1800" dirty="0" smtClean="0"/>
              <a:t>..</a:t>
            </a:r>
            <a:endParaRPr lang="it-IT" sz="1800" dirty="0"/>
          </a:p>
          <a:p>
            <a:pPr>
              <a:buNone/>
            </a:pPr>
            <a:r>
              <a:rPr lang="it-IT" sz="1800" dirty="0" smtClean="0"/>
              <a:t>2</a:t>
            </a:r>
            <a:r>
              <a:rPr lang="it-IT" sz="1800" dirty="0"/>
              <a:t>. Il calendario è predisposto sulla base delle </a:t>
            </a:r>
            <a:r>
              <a:rPr lang="it-IT" sz="1800" dirty="0">
                <a:solidFill>
                  <a:srgbClr val="FF0000"/>
                </a:solidFill>
              </a:rPr>
              <a:t>indicazioni del Governo </a:t>
            </a:r>
            <a:r>
              <a:rPr lang="it-IT" sz="1800" dirty="0"/>
              <a:t>e delle proposte dei Gruppi. Il calendario approvato con il consenso dei presidenti di Gruppi la cui consistenza numerica sia complessivamente pari almeno ai </a:t>
            </a:r>
            <a:r>
              <a:rPr lang="it-IT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 quarti </a:t>
            </a:r>
            <a:r>
              <a:rPr lang="it-IT" sz="1800" dirty="0"/>
              <a:t>dei componenti della Camera è definitivo ed è comunicato all'Assemblea. Il Presidente riserva comunque una quota del tempo disponibile agli argomenti indicati dai Gruppi dissenzienti, ripartendola in proporzione alla consistenza di </a:t>
            </a:r>
            <a:r>
              <a:rPr lang="it-IT" sz="1800" dirty="0" err="1" smtClean="0"/>
              <a:t>questi…</a:t>
            </a:r>
            <a:r>
              <a:rPr lang="it-IT" sz="1800" dirty="0" smtClean="0"/>
              <a:t> </a:t>
            </a:r>
          </a:p>
          <a:p>
            <a:pPr>
              <a:buNone/>
            </a:pPr>
            <a:r>
              <a:rPr lang="it-IT" sz="1800" dirty="0" smtClean="0"/>
              <a:t>3</a:t>
            </a:r>
            <a:r>
              <a:rPr lang="it-IT" sz="1800" dirty="0"/>
              <a:t>. Qualora nella Conferenza dei presidenti di Gruppo non si raggiunga la maggioranza di cui al comma 2, il calendario è </a:t>
            </a:r>
            <a:r>
              <a:rPr lang="it-IT" sz="1800" dirty="0">
                <a:solidFill>
                  <a:srgbClr val="FF0000"/>
                </a:solidFill>
              </a:rPr>
              <a:t>predisposto dal Presidente</a:t>
            </a:r>
            <a:r>
              <a:rPr lang="it-IT" sz="1800" dirty="0"/>
              <a:t>. Il Presidente inserisce nel calendario le proposte dei Gruppi di opposizione, in modo da garantire a questi ultimi un quinto degli argomenti da trattare ovvero del tempo complessivamente disponibile per i lavori dell'Assemblea nel periodo considerato.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it-IT" sz="2800" dirty="0" smtClean="0"/>
              <a:t>Organizzazione dei lavori: ordine del giorno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cap="small" dirty="0"/>
              <a:t>Art. </a:t>
            </a:r>
            <a:r>
              <a:rPr lang="it-IT" cap="small" dirty="0" smtClean="0"/>
              <a:t>26 Reg. Camera</a:t>
            </a:r>
            <a:endParaRPr lang="it-IT" b="1" dirty="0"/>
          </a:p>
          <a:p>
            <a:pPr marL="514350" indent="-514350">
              <a:buAutoNum type="arabicPeriod"/>
            </a:pPr>
            <a:r>
              <a:rPr lang="it-IT" dirty="0" smtClean="0"/>
              <a:t>Il </a:t>
            </a:r>
            <a:r>
              <a:rPr lang="it-IT" dirty="0"/>
              <a:t>Presidente della Camera o il presidente della Commissione annunzia, prima di chiudere la seduta, l'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ordine del giorno e l'ora delle sedute dei due giorni successivi di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lavoro</a:t>
            </a:r>
            <a:r>
              <a:rPr lang="it-IT" dirty="0" smtClean="0"/>
              <a:t>…  Se </a:t>
            </a:r>
            <a:r>
              <a:rPr lang="it-IT" dirty="0"/>
              <a:t>vi è opposizione, l'Assemblea o la Commissione decide per alzata di mano, sentiti un oratore contro e uno a favore per non più di dieci minuti ciascuno. </a:t>
            </a:r>
            <a:endParaRPr lang="it-IT" dirty="0" smtClean="0"/>
          </a:p>
          <a:p>
            <a:pPr marL="514350" indent="-514350">
              <a:buAutoNum type="arabicPeriod"/>
            </a:pPr>
            <a:r>
              <a:rPr lang="it-IT" dirty="0" smtClean="0"/>
              <a:t>Nel </a:t>
            </a:r>
            <a:r>
              <a:rPr lang="it-IT" dirty="0"/>
              <a:t>caso in cui sia stata stabilita, a norma degli articoli precedenti, l'organizzazione dei lavori dell'Assemblea o della Commissione, il Presidente forma l'ordine del giorno sulla base del programma e del calendario approvati. Non si applica in questo caso la seconda parte del </a:t>
            </a:r>
            <a:r>
              <a:rPr lang="it-IT" dirty="0" err="1" smtClean="0"/>
              <a:t>co</a:t>
            </a:r>
            <a:r>
              <a:rPr lang="it-IT" dirty="0" smtClean="0"/>
              <a:t>. </a:t>
            </a:r>
            <a:r>
              <a:rPr lang="it-IT" dirty="0"/>
              <a:t>1.</a:t>
            </a:r>
          </a:p>
          <a:p>
            <a:pPr>
              <a:buNone/>
            </a:pPr>
            <a:r>
              <a:rPr lang="it-IT" dirty="0"/>
              <a:t> </a:t>
            </a:r>
          </a:p>
          <a:p>
            <a:pPr>
              <a:buNone/>
            </a:pPr>
            <a:r>
              <a:rPr lang="it-IT" cap="small" dirty="0"/>
              <a:t>Art. </a:t>
            </a:r>
            <a:r>
              <a:rPr lang="it-IT" cap="small" dirty="0" smtClean="0"/>
              <a:t>27 Reg. Camera</a:t>
            </a:r>
            <a:endParaRPr lang="it-IT" b="1" dirty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L'Assemblea </a:t>
            </a:r>
            <a:r>
              <a:rPr lang="it-IT" dirty="0"/>
              <a:t>o la Commissione </a:t>
            </a:r>
            <a:r>
              <a:rPr lang="it-IT" dirty="0">
                <a:solidFill>
                  <a:srgbClr val="FF0000"/>
                </a:solidFill>
              </a:rPr>
              <a:t>non può discutere né deliberare su materie che non siano all'ordine del giorno</a:t>
            </a:r>
            <a:r>
              <a:rPr lang="it-IT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In </a:t>
            </a:r>
            <a:r>
              <a:rPr lang="it-IT" dirty="0"/>
              <a:t>Assemblea, per discutere o deliberare su materie che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siano all'ordine del giorno</a:t>
            </a:r>
            <a:r>
              <a:rPr lang="it-IT" dirty="0"/>
              <a:t>, è necessaria una deliberazione con votazione palese mediante procedimento elettronico con registrazione dei nomi e a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maggioranza dei tre quarti dei votanti</a:t>
            </a:r>
            <a:r>
              <a:rPr lang="it-IT" dirty="0"/>
              <a:t>. La proposta relativa può essere presentata da trenta deputati o da uno o più presidenti di Gruppi che, separatamente o congiuntamente, risultino di almeno pari consistenza numerica, soltanto all'inizio della seduta o quando si stia per passare ad altro punto dell'ordine del giorno o quando la discussione sia stata sospesa.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383</Words>
  <Application>Microsoft Office PowerPoint</Application>
  <PresentationFormat>Presentazione su schermo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Organizzazione dei lavori: programma</vt:lpstr>
      <vt:lpstr>Presentazione standard di PowerPoint</vt:lpstr>
      <vt:lpstr>Organizzazione dei lavori: calendario</vt:lpstr>
      <vt:lpstr>Organizzazione dei lavori: ordine del giorno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Organizzazione dei lavori: programma</dc:title>
  <dc:creator>roberto</dc:creator>
  <cp:lastModifiedBy>roberto</cp:lastModifiedBy>
  <cp:revision>3</cp:revision>
  <dcterms:created xsi:type="dcterms:W3CDTF">2012-10-15T13:59:33Z</dcterms:created>
  <dcterms:modified xsi:type="dcterms:W3CDTF">2013-10-20T15:23:32Z</dcterms:modified>
</cp:coreProperties>
</file>